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3"/>
  </p:sldMasterIdLst>
  <p:notesMasterIdLst>
    <p:notesMasterId r:id="rId19"/>
  </p:notesMasterIdLst>
  <p:sldIdLst>
    <p:sldId id="256" r:id="rId4"/>
    <p:sldId id="414" r:id="rId5"/>
    <p:sldId id="418" r:id="rId6"/>
    <p:sldId id="419" r:id="rId7"/>
    <p:sldId id="415" r:id="rId8"/>
    <p:sldId id="420" r:id="rId9"/>
    <p:sldId id="423" r:id="rId10"/>
    <p:sldId id="425" r:id="rId11"/>
    <p:sldId id="427" r:id="rId12"/>
    <p:sldId id="426" r:id="rId13"/>
    <p:sldId id="421" r:id="rId14"/>
    <p:sldId id="424" r:id="rId15"/>
    <p:sldId id="429" r:id="rId16"/>
    <p:sldId id="428" r:id="rId17"/>
    <p:sldId id="42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7942"/>
    <a:srgbClr val="9EA9B9"/>
    <a:srgbClr val="D6DCE5"/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990"/>
    <p:restoredTop sz="80689" autoAdjust="0"/>
  </p:normalViewPr>
  <p:slideViewPr>
    <p:cSldViewPr snapToGrid="0">
      <p:cViewPr>
        <p:scale>
          <a:sx n="106" d="100"/>
          <a:sy n="106" d="100"/>
        </p:scale>
        <p:origin x="984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1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2E085E-CA39-4985-B1BF-BA94D6F55088}" type="datetimeFigureOut">
              <a:rPr lang="ko-KR" altLang="en-US" smtClean="0"/>
              <a:t>2025. 3. 26.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F606A-07B5-4BE0-946D-EDA998E142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508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86AC747-CE37-4F70-8EBC-1B56ECE812AB}" type="datetime1">
              <a:rPr lang="ko-KR" altLang="en-US" smtClean="0"/>
              <a:pPr/>
              <a:t>2025. 3. 26.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630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C2873BA-FEF6-4B36-9F96-5DA14A1E2F68}" type="datetime1">
              <a:rPr lang="ko-KR" altLang="en-US" smtClean="0"/>
              <a:pPr/>
              <a:t>2025. 3. 26.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24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E4E9562-9C17-4372-85D1-FFC46DC99AAE}" type="datetime1">
              <a:rPr lang="ko-KR" altLang="en-US" smtClean="0"/>
              <a:pPr/>
              <a:t>2025. 3. 26.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224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020" y="365760"/>
            <a:ext cx="9794387" cy="53154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744" y="1324598"/>
            <a:ext cx="10922983" cy="485553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A9EE1CB-18FD-4F97-921C-1D4835568437}" type="datetime1">
              <a:rPr lang="ko-KR" altLang="en-US" smtClean="0"/>
              <a:pPr/>
              <a:t>2025. 3. 26.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54F3E9-3891-D757-C50F-F91992E0A2DC}"/>
              </a:ext>
            </a:extLst>
          </p:cNvPr>
          <p:cNvSpPr/>
          <p:nvPr userDrawn="1"/>
        </p:nvSpPr>
        <p:spPr>
          <a:xfrm>
            <a:off x="437744" y="965763"/>
            <a:ext cx="8364612" cy="45719"/>
          </a:xfrm>
          <a:prstGeom prst="rect">
            <a:avLst/>
          </a:prstGeom>
          <a:gradFill>
            <a:gsLst>
              <a:gs pos="0">
                <a:schemeClr val="bg1"/>
              </a:gs>
              <a:gs pos="0">
                <a:schemeClr val="bg2">
                  <a:shade val="67500"/>
                  <a:satMod val="115000"/>
                  <a:alpha val="98000"/>
                  <a:lumMod val="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2B49EF-45D1-1D7E-DAC7-5C36D0702092}"/>
              </a:ext>
            </a:extLst>
          </p:cNvPr>
          <p:cNvSpPr/>
          <p:nvPr userDrawn="1"/>
        </p:nvSpPr>
        <p:spPr>
          <a:xfrm>
            <a:off x="2661091" y="6362698"/>
            <a:ext cx="9158218" cy="50057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2">
                  <a:shade val="67500"/>
                  <a:satMod val="115000"/>
                  <a:alpha val="98000"/>
                  <a:lumMod val="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32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909422-CFB7-42C6-8AA2-A1472A52F5DC}" type="datetime1">
              <a:rPr lang="ko-KR" altLang="en-US" smtClean="0"/>
              <a:pPr/>
              <a:t>2025. 3. 26.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714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0DB58CF-529A-4451-9939-F6168760CF0A}" type="datetime1">
              <a:rPr lang="ko-KR" altLang="en-US" smtClean="0"/>
              <a:pPr/>
              <a:t>2025. 3. 26.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36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0B64399-EA23-4C5A-ACA5-A75593CB8DA8}" type="datetime1">
              <a:rPr lang="ko-KR" altLang="en-US" smtClean="0"/>
              <a:pPr/>
              <a:t>2025. 3. 26.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25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34098F0-9D89-4795-8303-9A71526FBF67}" type="datetime1">
              <a:rPr lang="ko-KR" altLang="en-US" smtClean="0"/>
              <a:pPr/>
              <a:t>2025. 3. 26.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514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37D8DD0-62C4-4358-B46D-D3CC6854E1DD}" type="datetime1">
              <a:rPr lang="ko-KR" altLang="en-US" smtClean="0"/>
              <a:pPr/>
              <a:t>2025. 3. 26.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903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98D7A8F-E021-46AC-9B15-D0E4F8C4E959}" type="datetime1">
              <a:rPr lang="ko-KR" altLang="en-US" smtClean="0"/>
              <a:pPr/>
              <a:t>2025. 3. 26.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815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B0DCE00-3A7D-4F3B-B41D-494CC284CA4D}" type="datetime1">
              <a:rPr lang="ko-KR" altLang="en-US" smtClean="0"/>
              <a:pPr/>
              <a:t>2025. 3. 26.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309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E047A37-A9AE-4A9E-A814-F71FF98CEC55}" type="datetime1">
              <a:rPr lang="ko-KR" altLang="en-US" smtClean="0"/>
              <a:pPr/>
              <a:t>2025. 3. 26.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043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서울남산체 EB" panose="02020503020101020101" pitchFamily="18" charset="-127"/>
          <a:ea typeface="서울남산체 EB" panose="020205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서울남산체 EB" panose="02020503020101020101" pitchFamily="18" charset="-127"/>
          <a:ea typeface="서울남산체 EB" panose="020205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서울남산체 EB" panose="02020503020101020101" pitchFamily="18" charset="-127"/>
          <a:ea typeface="서울남산체 EB" panose="020205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서울남산체 EB" panose="02020503020101020101" pitchFamily="18" charset="-127"/>
          <a:ea typeface="서울남산체 EB" panose="020205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서울남산체 EB" panose="02020503020101020101" pitchFamily="18" charset="-127"/>
          <a:ea typeface="서울남산체 EB" panose="020205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서울남산체 EB" panose="02020503020101020101" pitchFamily="18" charset="-127"/>
          <a:ea typeface="서울남산체 EB" panose="02020503020101020101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B810AFA-1047-20BF-94BC-D53E7267D912}"/>
              </a:ext>
            </a:extLst>
          </p:cNvPr>
          <p:cNvSpPr/>
          <p:nvPr/>
        </p:nvSpPr>
        <p:spPr>
          <a:xfrm>
            <a:off x="6927" y="0"/>
            <a:ext cx="12192000" cy="532563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17CE9D-0565-1C97-F23D-6673BDBB68A6}"/>
              </a:ext>
            </a:extLst>
          </p:cNvPr>
          <p:cNvSpPr/>
          <p:nvPr/>
        </p:nvSpPr>
        <p:spPr>
          <a:xfrm>
            <a:off x="0" y="6325437"/>
            <a:ext cx="12192000" cy="532563"/>
          </a:xfrm>
          <a:prstGeom prst="rect">
            <a:avLst/>
          </a:prstGeom>
          <a:gradFill flip="none" rotWithShape="1">
            <a:gsLst>
              <a:gs pos="79000">
                <a:schemeClr val="accent5">
                  <a:lumMod val="7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97000">
                <a:schemeClr val="accent1">
                  <a:lumMod val="7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875549-D0E3-EE79-45F8-A393E1A4C969}"/>
              </a:ext>
            </a:extLst>
          </p:cNvPr>
          <p:cNvSpPr/>
          <p:nvPr/>
        </p:nvSpPr>
        <p:spPr>
          <a:xfrm>
            <a:off x="1920620" y="2931345"/>
            <a:ext cx="8364612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2C51E69-5854-77D0-10C7-AB49ED58E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264" y="5437274"/>
            <a:ext cx="2219325" cy="638175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A31AE9D9-8B38-D9DD-17B3-FA8CEC8B86A1}"/>
              </a:ext>
            </a:extLst>
          </p:cNvPr>
          <p:cNvSpPr txBox="1">
            <a:spLocks/>
          </p:cNvSpPr>
          <p:nvPr/>
        </p:nvSpPr>
        <p:spPr>
          <a:xfrm>
            <a:off x="698255" y="2110393"/>
            <a:ext cx="10933306" cy="11917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5400" dirty="0">
                <a:latin typeface="서울남산체 B" panose="02020503020101020101" pitchFamily="18" charset="-127"/>
                <a:ea typeface="서울남산체 B" panose="02020503020101020101" pitchFamily="18" charset="-127"/>
                <a:cs typeface="Times New Roman" panose="02020603050405020304" pitchFamily="18" charset="0"/>
              </a:rPr>
              <a:t>4</a:t>
            </a:r>
            <a:r>
              <a:rPr lang="ko-KR" altLang="en-US" sz="5400" dirty="0">
                <a:latin typeface="서울남산체 B" panose="02020503020101020101" pitchFamily="18" charset="-127"/>
                <a:ea typeface="서울남산체 B" panose="02020503020101020101" pitchFamily="18" charset="-127"/>
                <a:cs typeface="Times New Roman" panose="02020603050405020304" pitchFamily="18" charset="0"/>
              </a:rPr>
              <a:t>주차 </a:t>
            </a:r>
            <a:r>
              <a:rPr lang="ko-KR" altLang="en-US" sz="5400" dirty="0" err="1">
                <a:latin typeface="서울남산체 B" panose="02020503020101020101" pitchFamily="18" charset="-127"/>
                <a:ea typeface="서울남산체 B" panose="02020503020101020101" pitchFamily="18" charset="-127"/>
                <a:cs typeface="Times New Roman" panose="02020603050405020304" pitchFamily="18" charset="0"/>
              </a:rPr>
              <a:t>기융프</a:t>
            </a:r>
            <a:r>
              <a:rPr lang="ko-KR" altLang="en-US" sz="5400" dirty="0">
                <a:latin typeface="서울남산체 B" panose="02020503020101020101" pitchFamily="18" charset="-127"/>
                <a:ea typeface="서울남산체 B" panose="02020503020101020101" pitchFamily="18" charset="-127"/>
                <a:cs typeface="Times New Roman" panose="02020603050405020304" pitchFamily="18" charset="0"/>
              </a:rPr>
              <a:t> 중간발표</a:t>
            </a:r>
            <a:endParaRPr lang="en-US" altLang="ko-KR" sz="5400" dirty="0">
              <a:latin typeface="서울남산체 B" panose="02020503020101020101" pitchFamily="18" charset="-127"/>
              <a:ea typeface="서울남산체 B" panose="02020503020101020101" pitchFamily="18" charset="-127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10000"/>
              </a:lnSpc>
              <a:buNone/>
            </a:pPr>
            <a:br>
              <a:rPr lang="en-US" altLang="ko-KR" sz="4000" dirty="0">
                <a:latin typeface="서울남산체 B" panose="02020503020101020101" pitchFamily="18" charset="-127"/>
                <a:ea typeface="서울남산체 B" panose="02020503020101020101" pitchFamily="18" charset="-127"/>
                <a:cs typeface="Times New Roman" panose="02020603050405020304" pitchFamily="18" charset="0"/>
              </a:rPr>
            </a:b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School of Mechanical and Control Engineering </a:t>
            </a:r>
            <a:endParaRPr lang="en-US" altLang="ko-KR" sz="1600" dirty="0">
              <a:latin typeface="서울남산체 B"/>
              <a:ea typeface="서울남산체 B"/>
              <a:cs typeface="Times New Roman"/>
            </a:endParaRPr>
          </a:p>
          <a:p>
            <a:pPr marL="0" indent="0" algn="ctr">
              <a:lnSpc>
                <a:spcPct val="110000"/>
              </a:lnSpc>
              <a:buFont typeface="Wingdings 2" pitchFamily="18" charset="2"/>
              <a:buNone/>
            </a:pPr>
            <a:r>
              <a:rPr lang="en-US" altLang="ko-KR" sz="1200" dirty="0">
                <a:latin typeface="서울남산체 B"/>
                <a:ea typeface="서울남산체 B"/>
                <a:cs typeface="Times New Roman"/>
              </a:rPr>
              <a:t>21900575 Lee </a:t>
            </a:r>
            <a:r>
              <a:rPr lang="en-US" altLang="ko-KR" sz="1200" dirty="0" err="1">
                <a:latin typeface="서울남산체 B"/>
                <a:ea typeface="서울남산체 B"/>
                <a:cs typeface="Times New Roman"/>
              </a:rPr>
              <a:t>ChanKeun</a:t>
            </a:r>
            <a:endParaRPr lang="ko-KR" altLang="en-US" sz="4000" dirty="0">
              <a:latin typeface="서울남산체 B"/>
              <a:ea typeface="서울남산체 B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28375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</a:t>
            </a:r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 </a:t>
            </a:r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HSI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관련 논문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76EBBC-E819-FDE8-2FC3-66C62492CA85}"/>
              </a:ext>
            </a:extLst>
          </p:cNvPr>
          <p:cNvSpPr txBox="1"/>
          <p:nvPr/>
        </p:nvSpPr>
        <p:spPr>
          <a:xfrm>
            <a:off x="823053" y="1157838"/>
            <a:ext cx="4653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3.</a:t>
            </a:r>
            <a:r>
              <a:rPr kumimoji="1" lang="ko-KR" altLang="en-US" dirty="0"/>
              <a:t> 기장의 곰팡이 오염에 따른 생산 지역 추론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AE5552-F529-89BA-8445-74A3AC141366}"/>
              </a:ext>
            </a:extLst>
          </p:cNvPr>
          <p:cNvSpPr txBox="1"/>
          <p:nvPr/>
        </p:nvSpPr>
        <p:spPr>
          <a:xfrm>
            <a:off x="1014809" y="5723478"/>
            <a:ext cx="108630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/>
              <a:t>참고논문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" altLang="ko-KR" dirty="0"/>
              <a:t>Hyperspectral imaging combined with deep learning models for the prediction of geographical origin and fungal contamination in millet</a:t>
            </a:r>
            <a:endParaRPr lang="en" altLang="ko-KR" b="0" i="0" dirty="0">
              <a:effectLst/>
              <a:latin typeface="var(--font-fk-grotesk)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618979-1550-B2E2-30FC-C13DA0F3A4E2}"/>
                  </a:ext>
                </a:extLst>
              </p:cNvPr>
              <p:cNvSpPr txBox="1"/>
              <p:nvPr/>
            </p:nvSpPr>
            <p:spPr>
              <a:xfrm>
                <a:off x="823053" y="1807101"/>
                <a:ext cx="10345918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dirty="0"/>
                  <a:t>중국 </a:t>
                </a:r>
                <a:r>
                  <a:rPr lang="en-US" altLang="ko-KR" dirty="0"/>
                  <a:t>12</a:t>
                </a:r>
                <a:r>
                  <a:rPr lang="ko-KR" altLang="en-US" dirty="0"/>
                  <a:t>개 생산지에서 </a:t>
                </a:r>
                <a:r>
                  <a:rPr lang="en-US" altLang="ko-KR" dirty="0"/>
                  <a:t>600</a:t>
                </a:r>
                <a:r>
                  <a:rPr lang="ko-KR" altLang="en-US" dirty="0"/>
                  <a:t>개의 기장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식물 이름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 샘플을 수집</a:t>
                </a:r>
                <a:br>
                  <a:rPr lang="en-US" altLang="ko-KR" dirty="0"/>
                </a:br>
                <a:r>
                  <a:rPr lang="en-US" altLang="ko-KR" dirty="0"/>
                  <a:t>Wavelet Transformation </a:t>
                </a:r>
                <a:r>
                  <a:rPr lang="ko-KR" altLang="en-US" dirty="0"/>
                  <a:t>방법을 통해 노이즈 제거 및 스펙트럼의 세부 특징을 추출하였고</a:t>
                </a:r>
                <a:br>
                  <a:rPr lang="en-US" altLang="ko-KR" dirty="0"/>
                </a:br>
                <a:r>
                  <a:rPr lang="en-US" altLang="ko-KR" dirty="0"/>
                  <a:t>LSTM</a:t>
                </a:r>
                <a:r>
                  <a:rPr lang="ko-KR" altLang="en-US" dirty="0"/>
                  <a:t>구조에 </a:t>
                </a:r>
                <a:r>
                  <a:rPr lang="en-US" altLang="ko-KR" dirty="0"/>
                  <a:t>attention </a:t>
                </a:r>
                <a:r>
                  <a:rPr lang="ko-KR" altLang="en-US" dirty="0"/>
                  <a:t>모듈을 추가하여 스펙트럼 밴드의 중요도를 동적으로 평가하였다</a:t>
                </a:r>
                <a:r>
                  <a:rPr lang="en-US" altLang="ko-KR" dirty="0"/>
                  <a:t>.</a:t>
                </a:r>
                <a:br>
                  <a:rPr lang="en-US" altLang="ko-KR" dirty="0"/>
                </a:br>
                <a:endParaRPr lang="en-US" altLang="ko-KR" dirty="0"/>
              </a:p>
              <a:p>
                <a:r>
                  <a:rPr lang="en-US" altLang="ko-KR" dirty="0"/>
                  <a:t>WT-ALSTM</a:t>
                </a:r>
                <a:r>
                  <a:rPr lang="ko-KR" altLang="en-US" dirty="0"/>
                  <a:t> 모델이 지리적 원산지를 예측하는 정확도가 </a:t>
                </a:r>
                <a:r>
                  <a:rPr lang="en-US" altLang="ko-KR" dirty="0"/>
                  <a:t>99%</a:t>
                </a:r>
                <a:r>
                  <a:rPr lang="ko-KR" altLang="en-US" dirty="0" err="1"/>
                  <a:t>를</a:t>
                </a:r>
                <a:r>
                  <a:rPr lang="ko-KR" altLang="en-US" dirty="0"/>
                  <a:t> 넘었고</a:t>
                </a:r>
                <a:br>
                  <a:rPr lang="en-US" altLang="ko-KR" dirty="0"/>
                </a:br>
                <a:r>
                  <a:rPr lang="ko-KR" altLang="en-US" dirty="0"/>
                  <a:t>결정계수도 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/>
                  <a:t>)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0.95</a:t>
                </a:r>
                <a:r>
                  <a:rPr lang="ko-KR" altLang="en-US" dirty="0"/>
                  <a:t> 이상 이었다</a:t>
                </a:r>
                <a:r>
                  <a:rPr lang="en-US" altLang="ko-KR" dirty="0"/>
                  <a:t>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618979-1550-B2E2-30FC-C13DA0F3A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53" y="1807101"/>
                <a:ext cx="10345918" cy="1754326"/>
              </a:xfrm>
              <a:prstGeom prst="rect">
                <a:avLst/>
              </a:prstGeom>
              <a:blipFill>
                <a:blip r:embed="rId2"/>
                <a:stretch>
                  <a:fillRect l="-490" t="-2158" b="-50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834E5243-F6FD-73D6-9090-F3AE41986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891" y="3176508"/>
            <a:ext cx="3053080" cy="193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624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</a:t>
            </a:r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 </a:t>
            </a:r>
            <a:r>
              <a:rPr lang="ko-KR" altLang="en-US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필터 보유 상태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3" name="그림 2" descr="원이(가) 표시된 사진&#10;&#10;자동 생성된 설명">
            <a:extLst>
              <a:ext uri="{FF2B5EF4-FFF2-40B4-BE49-F238E27FC236}">
                <a16:creationId xmlns:a16="http://schemas.microsoft.com/office/drawing/2014/main" id="{D547B17A-DC85-32D1-6C21-265FA0F51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864" y="3885494"/>
            <a:ext cx="3118477" cy="23388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76EBBC-E819-FDE8-2FC3-66C62492CA85}"/>
              </a:ext>
            </a:extLst>
          </p:cNvPr>
          <p:cNvSpPr txBox="1"/>
          <p:nvPr/>
        </p:nvSpPr>
        <p:spPr>
          <a:xfrm>
            <a:off x="823053" y="1157838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렌즈필터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02570DA-5F8D-8732-2B47-C0A6C8F53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808086"/>
              </p:ext>
            </p:extLst>
          </p:nvPr>
        </p:nvGraphicFramePr>
        <p:xfrm>
          <a:off x="1861128" y="1538616"/>
          <a:ext cx="8127999" cy="221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9355903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79704646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753668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High-Pass[nm]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Band-Pass[nm]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Low-Pass[nm]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281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1300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850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1300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269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1050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810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1050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562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830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8339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780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195436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750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6274351"/>
                  </a:ext>
                </a:extLst>
              </a:tr>
            </a:tbl>
          </a:graphicData>
        </a:graphic>
      </p:graphicFrame>
      <p:pic>
        <p:nvPicPr>
          <p:cNvPr id="9" name="그림 8" descr="플라스틱, 실내, 공구, 아이템이(가) 표시된 사진&#10;&#10;자동 생성된 설명">
            <a:extLst>
              <a:ext uri="{FF2B5EF4-FFF2-40B4-BE49-F238E27FC236}">
                <a16:creationId xmlns:a16="http://schemas.microsoft.com/office/drawing/2014/main" id="{6CB2CF30-1E5A-3125-F749-4F697888D1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831" y="3885494"/>
            <a:ext cx="3118477" cy="233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80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3.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적용부분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76EBBC-E819-FDE8-2FC3-66C62492CA85}"/>
              </a:ext>
            </a:extLst>
          </p:cNvPr>
          <p:cNvSpPr txBox="1"/>
          <p:nvPr/>
        </p:nvSpPr>
        <p:spPr>
          <a:xfrm>
            <a:off x="823053" y="1157838"/>
            <a:ext cx="2706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과일 신선도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흠집 측정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421CA8-79F6-56F5-CFE5-950446920026}"/>
              </a:ext>
            </a:extLst>
          </p:cNvPr>
          <p:cNvSpPr txBox="1"/>
          <p:nvPr/>
        </p:nvSpPr>
        <p:spPr>
          <a:xfrm>
            <a:off x="823053" y="1807101"/>
            <a:ext cx="103459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/>
              <a:t>VGG16, YOLO </a:t>
            </a:r>
            <a:r>
              <a:rPr lang="ko-KR" altLang="en-US" dirty="0"/>
              <a:t>등을 사용해서 숙성의 정도를 정량적으로 평가하기보다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일반상태</a:t>
            </a:r>
            <a:r>
              <a:rPr lang="en-US" altLang="ko-KR" dirty="0"/>
              <a:t>,</a:t>
            </a:r>
            <a:r>
              <a:rPr lang="ko-KR" altLang="en-US" dirty="0"/>
              <a:t> 썩은 상태 등 극단적으로 분리되는 경우들을 라벨링하고 학습시켜 컨베이어 벨트 위에서 </a:t>
            </a:r>
            <a:br>
              <a:rPr lang="en-US" altLang="ko-KR" dirty="0"/>
            </a:br>
            <a:r>
              <a:rPr lang="ko-KR" altLang="en-US" dirty="0"/>
              <a:t>실시간으로 판단하는 시스템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 과일의 육안으로 판단되지 않는 영역의 흠집이 있는지를 판단하고 그에 따라 과일 분류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59BA19-AE08-1591-8D5F-CBD5AE587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6807" y="4018858"/>
            <a:ext cx="4106449" cy="18800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C9F9E9-715B-30AF-0D8A-5F1892AF39BB}"/>
              </a:ext>
            </a:extLst>
          </p:cNvPr>
          <p:cNvSpPr txBox="1"/>
          <p:nvPr/>
        </p:nvSpPr>
        <p:spPr>
          <a:xfrm>
            <a:off x="419398" y="4147505"/>
            <a:ext cx="61543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평가기준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할로겐 등이 정확한 시기에 켜지고 꺼지는지</a:t>
            </a:r>
            <a:r>
              <a:rPr lang="en-US" altLang="ko-KR" dirty="0"/>
              <a:t>(</a:t>
            </a:r>
            <a:r>
              <a:rPr lang="ko-KR" altLang="en-US" dirty="0"/>
              <a:t>카메라에 탐지되는 시간 대비 전원이 켜지는 시간의 비율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입력된 물품 중에서 </a:t>
            </a:r>
            <a:r>
              <a:rPr lang="en-US" altLang="ko-KR" dirty="0"/>
              <a:t>90%</a:t>
            </a:r>
            <a:r>
              <a:rPr lang="ko-KR" altLang="en-US" dirty="0"/>
              <a:t>이상의 정확도로 이상 탐지를 했는지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실시간성을 만족했는지</a:t>
            </a:r>
            <a:r>
              <a:rPr lang="en-US" altLang="ko-KR" dirty="0"/>
              <a:t>(</a:t>
            </a:r>
            <a:r>
              <a:rPr lang="ko-KR" altLang="en-US" dirty="0"/>
              <a:t>컨베이어 벨트위의 속도 기반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0323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3.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적용부분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76EBBC-E819-FDE8-2FC3-66C62492CA85}"/>
              </a:ext>
            </a:extLst>
          </p:cNvPr>
          <p:cNvSpPr txBox="1"/>
          <p:nvPr/>
        </p:nvSpPr>
        <p:spPr>
          <a:xfrm>
            <a:off x="823053" y="1157838"/>
            <a:ext cx="161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공항 </a:t>
            </a:r>
            <a:r>
              <a:rPr kumimoji="1" lang="ko-KR" altLang="en-US" dirty="0" err="1"/>
              <a:t>검색대</a:t>
            </a:r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421CA8-79F6-56F5-CFE5-950446920026}"/>
              </a:ext>
            </a:extLst>
          </p:cNvPr>
          <p:cNvSpPr txBox="1"/>
          <p:nvPr/>
        </p:nvSpPr>
        <p:spPr>
          <a:xfrm>
            <a:off x="823053" y="1807101"/>
            <a:ext cx="103459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공항에서 액체 같은 경우</a:t>
            </a:r>
            <a:r>
              <a:rPr lang="en-US" altLang="ko-KR" dirty="0"/>
              <a:t>,</a:t>
            </a:r>
            <a:r>
              <a:rPr lang="ko-KR" altLang="en-US" dirty="0"/>
              <a:t> 대용량으로 들고 갈 수 없도록 되어있다</a:t>
            </a:r>
            <a:r>
              <a:rPr lang="en-US" altLang="ko-KR" dirty="0"/>
              <a:t>.</a:t>
            </a:r>
            <a:r>
              <a:rPr lang="ko-KR" altLang="en-US" dirty="0"/>
              <a:t> 이유는 많지만 대표적으로 </a:t>
            </a:r>
            <a:r>
              <a:rPr lang="en-US" altLang="ko-KR" dirty="0"/>
              <a:t>x-ray</a:t>
            </a:r>
            <a:r>
              <a:rPr lang="ko-KR" altLang="en-US" dirty="0"/>
              <a:t>와 금속 탐지에 걸리지 않는 경우가 많기 때문이다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따라서</a:t>
            </a:r>
            <a:br>
              <a:rPr lang="en-US" altLang="ko-KR" dirty="0"/>
            </a:br>
            <a:r>
              <a:rPr lang="ko-KR" altLang="en-US" dirty="0"/>
              <a:t>다양한 종류의 물품들을 컨베이어 벨트위에 올려놓고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RGB</a:t>
            </a:r>
            <a:r>
              <a:rPr lang="ko-KR" altLang="en-US" dirty="0"/>
              <a:t>카메라에</a:t>
            </a:r>
            <a:r>
              <a:rPr lang="en-US" altLang="ko-KR" dirty="0"/>
              <a:t> YOLO </a:t>
            </a:r>
            <a:r>
              <a:rPr lang="ko-KR" altLang="en-US" dirty="0"/>
              <a:t>모델을 적용시켜 위험 품목을 먼저 선별하여 제거한다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이후 남은 물품들에 </a:t>
            </a:r>
            <a:r>
              <a:rPr lang="en-US" altLang="ko-KR" dirty="0"/>
              <a:t>NIR</a:t>
            </a:r>
            <a:r>
              <a:rPr lang="ko-KR" altLang="en-US" dirty="0"/>
              <a:t> 카메라를 사용하여 위험 품목이 있는지 판단하고 적합판정을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 descr="텍스트, 병, 약, 처방약이(가) 표시된 사진&#10;&#10;자동 생성된 설명">
            <a:extLst>
              <a:ext uri="{FF2B5EF4-FFF2-40B4-BE49-F238E27FC236}">
                <a16:creationId xmlns:a16="http://schemas.microsoft.com/office/drawing/2014/main" id="{ED73AB34-02AA-6C89-B96D-CC6154176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843" y="3823490"/>
            <a:ext cx="2971037" cy="2516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C0C2F0-6A4A-B078-AE0F-DD13B909A55F}"/>
              </a:ext>
            </a:extLst>
          </p:cNvPr>
          <p:cNvSpPr txBox="1"/>
          <p:nvPr/>
        </p:nvSpPr>
        <p:spPr>
          <a:xfrm>
            <a:off x="9945872" y="4896999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830nm~1050nm</a:t>
            </a:r>
            <a:r>
              <a:rPr kumimoji="1" lang="ko-KR" altLang="en-US" dirty="0"/>
              <a:t> 측정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06FF11-EF5B-806C-E534-E5092F0F13B2}"/>
              </a:ext>
            </a:extLst>
          </p:cNvPr>
          <p:cNvSpPr txBox="1"/>
          <p:nvPr/>
        </p:nvSpPr>
        <p:spPr>
          <a:xfrm>
            <a:off x="419398" y="4147505"/>
            <a:ext cx="61543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평가기준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할로겐 등이 정확한 시기에 켜지고 꺼지는지</a:t>
            </a:r>
            <a:r>
              <a:rPr lang="en-US" altLang="ko-KR" dirty="0"/>
              <a:t>(</a:t>
            </a:r>
            <a:r>
              <a:rPr lang="ko-KR" altLang="en-US" dirty="0"/>
              <a:t>카메라에 탐지되는 시간 대비 전원이 켜지는 시간의 비율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입력된 물품 중에서 </a:t>
            </a:r>
            <a:r>
              <a:rPr lang="en-US" altLang="ko-KR" dirty="0"/>
              <a:t>90%</a:t>
            </a:r>
            <a:r>
              <a:rPr lang="ko-KR" altLang="en-US" dirty="0"/>
              <a:t>이상의 정확도로 이상 탐지를 했는지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실시간성을 만족했는지</a:t>
            </a:r>
            <a:r>
              <a:rPr lang="en-US" altLang="ko-KR" dirty="0"/>
              <a:t>(</a:t>
            </a:r>
            <a:r>
              <a:rPr lang="ko-KR" altLang="en-US" dirty="0"/>
              <a:t>컨베이어 벨트위의 속도 기반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2977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3.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적용부분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76EBBC-E819-FDE8-2FC3-66C62492CA85}"/>
              </a:ext>
            </a:extLst>
          </p:cNvPr>
          <p:cNvSpPr txBox="1"/>
          <p:nvPr/>
        </p:nvSpPr>
        <p:spPr>
          <a:xfrm>
            <a:off x="823053" y="1157838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  <a:r>
              <a:rPr kumimoji="1" lang="en-US" altLang="ko-KR" dirty="0"/>
              <a:t>PCB </a:t>
            </a:r>
            <a:r>
              <a:rPr kumimoji="1" lang="ko-KR" altLang="en-US" dirty="0"/>
              <a:t>결함 측정</a:t>
            </a:r>
          </a:p>
        </p:txBody>
      </p:sp>
      <p:pic>
        <p:nvPicPr>
          <p:cNvPr id="3" name="그림 2" descr="전자 부품, 전자 공학, 회로, 회로 구성요소이(가) 표시된 사진&#10;&#10;자동 생성된 설명">
            <a:extLst>
              <a:ext uri="{FF2B5EF4-FFF2-40B4-BE49-F238E27FC236}">
                <a16:creationId xmlns:a16="http://schemas.microsoft.com/office/drawing/2014/main" id="{8E40026B-9193-07CA-3718-8F7220482E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60" t="10877" r="32788" b="6583"/>
          <a:stretch/>
        </p:blipFill>
        <p:spPr>
          <a:xfrm>
            <a:off x="7747443" y="2717108"/>
            <a:ext cx="1407906" cy="29795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2E47D8-4662-7FD8-D2A9-7BBFE588F50F}"/>
              </a:ext>
            </a:extLst>
          </p:cNvPr>
          <p:cNvSpPr txBox="1"/>
          <p:nvPr/>
        </p:nvSpPr>
        <p:spPr>
          <a:xfrm>
            <a:off x="823053" y="1807101"/>
            <a:ext cx="103459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컨베이어 벨트 위에서 </a:t>
            </a:r>
            <a:r>
              <a:rPr lang="en-US" altLang="ko-KR" dirty="0"/>
              <a:t>PCB</a:t>
            </a:r>
            <a:r>
              <a:rPr lang="ko-KR" altLang="en-US" dirty="0"/>
              <a:t>회로를 회전시키며</a:t>
            </a:r>
            <a:r>
              <a:rPr lang="en-US" altLang="ko-KR" dirty="0"/>
              <a:t>,</a:t>
            </a:r>
            <a:r>
              <a:rPr lang="ko-KR" altLang="en-US" dirty="0"/>
              <a:t> 도선의 끊김 등을 판단해서 결함 측정하여 불량 판단을 하는 시스템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RGB</a:t>
            </a:r>
            <a:r>
              <a:rPr lang="ko-KR" altLang="en-US" dirty="0"/>
              <a:t> 카메라도 같이 활용하여 </a:t>
            </a:r>
            <a:r>
              <a:rPr lang="en-US" altLang="ko-KR" dirty="0"/>
              <a:t>2</a:t>
            </a:r>
            <a:r>
              <a:rPr lang="ko-KR" altLang="en-US" dirty="0"/>
              <a:t>중으로 검사</a:t>
            </a:r>
          </a:p>
        </p:txBody>
      </p:sp>
      <p:pic>
        <p:nvPicPr>
          <p:cNvPr id="7" name="그림 6" descr="스크린샷, 흑백, 블랙, 전자제품이(가) 표시된 사진&#10;&#10;자동 생성된 설명">
            <a:extLst>
              <a:ext uri="{FF2B5EF4-FFF2-40B4-BE49-F238E27FC236}">
                <a16:creationId xmlns:a16="http://schemas.microsoft.com/office/drawing/2014/main" id="{6B6CC54F-FFDE-69FD-98EE-408E113A3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94993" y="2599623"/>
            <a:ext cx="3367688" cy="28263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C78722-A627-1EAD-63D0-662CBAC4F49A}"/>
              </a:ext>
            </a:extLst>
          </p:cNvPr>
          <p:cNvSpPr txBox="1"/>
          <p:nvPr/>
        </p:nvSpPr>
        <p:spPr>
          <a:xfrm>
            <a:off x="9779813" y="5970508"/>
            <a:ext cx="236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1300nm~1400nm</a:t>
            </a:r>
            <a:r>
              <a:rPr kumimoji="1" lang="ko-KR" altLang="en-US" dirty="0"/>
              <a:t> 측정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727BEA-909A-A63E-A738-6A27E5C303E8}"/>
              </a:ext>
            </a:extLst>
          </p:cNvPr>
          <p:cNvSpPr txBox="1"/>
          <p:nvPr/>
        </p:nvSpPr>
        <p:spPr>
          <a:xfrm>
            <a:off x="246403" y="3662184"/>
            <a:ext cx="61543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평가기준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할로겐 등이 정확한 시기에 켜지고 꺼지는지</a:t>
            </a:r>
            <a:r>
              <a:rPr lang="en-US" altLang="ko-KR" dirty="0"/>
              <a:t>(</a:t>
            </a:r>
            <a:r>
              <a:rPr lang="ko-KR" altLang="en-US" dirty="0"/>
              <a:t>카메라에 탐지되는 시간 대비 전원이 켜지는 시간의 비율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입력된 물품 중에서 </a:t>
            </a:r>
            <a:r>
              <a:rPr lang="en-US" altLang="ko-KR" dirty="0"/>
              <a:t>90%</a:t>
            </a:r>
            <a:r>
              <a:rPr lang="ko-KR" altLang="en-US" dirty="0"/>
              <a:t>이상의 정확도로 이상 탐지를 했는지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실시간성을 만족했는지</a:t>
            </a:r>
            <a:r>
              <a:rPr lang="en-US" altLang="ko-KR" dirty="0"/>
              <a:t>(</a:t>
            </a:r>
            <a:r>
              <a:rPr lang="ko-KR" altLang="en-US" dirty="0"/>
              <a:t>컨베이어 벨트위의 속도 기반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1954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4</a:t>
            </a:r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향후 계획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BC36E0-8575-5D16-D0B6-0D1D14FF28E2}"/>
              </a:ext>
            </a:extLst>
          </p:cNvPr>
          <p:cNvSpPr txBox="1"/>
          <p:nvPr/>
        </p:nvSpPr>
        <p:spPr>
          <a:xfrm>
            <a:off x="823053" y="1807101"/>
            <a:ext cx="1034591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4~5</a:t>
            </a:r>
            <a:r>
              <a:rPr lang="ko-KR" altLang="en-US" dirty="0"/>
              <a:t>주차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Proposal</a:t>
            </a:r>
            <a:r>
              <a:rPr lang="ko-KR" altLang="en-US" dirty="0" err="1"/>
              <a:t>에</a:t>
            </a:r>
            <a:r>
              <a:rPr lang="ko-KR" altLang="en-US" dirty="0"/>
              <a:t> 사용할 품목 선정 및 어플리케이션 결정</a:t>
            </a:r>
            <a:br>
              <a:rPr lang="en-US" altLang="ko-KR" dirty="0"/>
            </a:br>
            <a:r>
              <a:rPr lang="en-US" altLang="ko-KR" dirty="0"/>
              <a:t>6</a:t>
            </a:r>
            <a:r>
              <a:rPr lang="ko-KR" altLang="en-US" dirty="0"/>
              <a:t>주차 </a:t>
            </a:r>
            <a:r>
              <a:rPr lang="en-US" altLang="ko-KR" dirty="0"/>
              <a:t>:</a:t>
            </a:r>
            <a:r>
              <a:rPr lang="ko-KR" altLang="en-US" dirty="0"/>
              <a:t> 품목 선정 이후 오프라인으로 컨베이어 벨트 위에 환경 구성</a:t>
            </a:r>
            <a:endParaRPr lang="en-US" altLang="ko-KR" dirty="0"/>
          </a:p>
          <a:p>
            <a:r>
              <a:rPr lang="en-US" altLang="ko-KR" dirty="0"/>
              <a:t>7~10</a:t>
            </a:r>
            <a:r>
              <a:rPr lang="ko-KR" altLang="en-US" dirty="0"/>
              <a:t>주차 </a:t>
            </a:r>
            <a:r>
              <a:rPr lang="en-US" altLang="ko-KR" dirty="0"/>
              <a:t>:</a:t>
            </a:r>
            <a:r>
              <a:rPr lang="ko-KR" altLang="en-US" dirty="0"/>
              <a:t> 물품에 따른 딥러닝 모델 선정 및 정확도 평가</a:t>
            </a:r>
            <a:endParaRPr lang="en-US" altLang="ko-KR" dirty="0"/>
          </a:p>
          <a:p>
            <a:br>
              <a:rPr lang="en-US" altLang="ko-KR" dirty="0"/>
            </a:br>
            <a:r>
              <a:rPr lang="en-US" altLang="ko-KR" dirty="0"/>
              <a:t>11~13</a:t>
            </a:r>
            <a:r>
              <a:rPr lang="ko-KR" altLang="en-US" dirty="0"/>
              <a:t>주차</a:t>
            </a:r>
            <a:endParaRPr lang="en-US" altLang="ko-KR" dirty="0"/>
          </a:p>
          <a:p>
            <a:r>
              <a:rPr lang="ko-KR" altLang="en-US" dirty="0"/>
              <a:t>이후 진행상황에 따라 아래 중 </a:t>
            </a:r>
            <a:r>
              <a:rPr lang="en-US" altLang="ko-KR" dirty="0"/>
              <a:t>1</a:t>
            </a:r>
            <a:r>
              <a:rPr lang="ko-KR" altLang="en-US" dirty="0"/>
              <a:t>개를 선정해서 진행</a:t>
            </a:r>
            <a:endParaRPr lang="en-US" altLang="ko-KR" dirty="0"/>
          </a:p>
          <a:p>
            <a:r>
              <a:rPr lang="en-US" altLang="ko-KR" dirty="0"/>
              <a:t>1)</a:t>
            </a:r>
            <a:r>
              <a:rPr lang="ko-KR" altLang="en-US" dirty="0"/>
              <a:t> 로봇 팔에 </a:t>
            </a:r>
            <a:r>
              <a:rPr lang="en-US" altLang="ko-KR" dirty="0"/>
              <a:t>RGB</a:t>
            </a:r>
            <a:r>
              <a:rPr lang="ko-KR" altLang="en-US" dirty="0"/>
              <a:t> 카메라를 달아 물체를 잡고 컨베이어 벨트위에서 제거하는 시스템 구축</a:t>
            </a:r>
            <a:endParaRPr lang="en-US" altLang="ko-KR" dirty="0"/>
          </a:p>
          <a:p>
            <a:r>
              <a:rPr lang="en-US" altLang="ko-KR" dirty="0"/>
              <a:t>2)</a:t>
            </a:r>
            <a:r>
              <a:rPr lang="ko-KR" altLang="en-US" dirty="0"/>
              <a:t> </a:t>
            </a:r>
            <a:r>
              <a:rPr lang="en-US" altLang="ko-KR" dirty="0"/>
              <a:t>Depth Camera</a:t>
            </a:r>
            <a:r>
              <a:rPr lang="ko-KR" altLang="en-US" dirty="0" err="1"/>
              <a:t>를</a:t>
            </a:r>
            <a:r>
              <a:rPr lang="ko-KR" altLang="en-US" dirty="0"/>
              <a:t> 사용하여 물품의 크기 또한 측정하여 종류와 크기를 인식하는 시스템 구축</a:t>
            </a:r>
            <a:endParaRPr lang="en-US" altLang="ko-KR" dirty="0"/>
          </a:p>
          <a:p>
            <a:r>
              <a:rPr lang="en-US" altLang="ko-KR" dirty="0"/>
              <a:t>3)</a:t>
            </a:r>
            <a:r>
              <a:rPr lang="ko-KR" altLang="en-US" dirty="0"/>
              <a:t> </a:t>
            </a:r>
            <a:r>
              <a:rPr lang="en-US" altLang="ko-KR" dirty="0"/>
              <a:t>HSCNN-D</a:t>
            </a:r>
            <a:r>
              <a:rPr lang="ko-KR" altLang="en-US" dirty="0"/>
              <a:t> 모델 공부 및 적용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14</a:t>
            </a:r>
            <a:r>
              <a:rPr lang="ko-KR" altLang="en-US" dirty="0"/>
              <a:t>주차 </a:t>
            </a:r>
            <a:r>
              <a:rPr lang="en-US" altLang="ko-KR" dirty="0"/>
              <a:t>:</a:t>
            </a:r>
            <a:r>
              <a:rPr lang="ko-KR" altLang="en-US" dirty="0"/>
              <a:t> 최종 결과 및 데이터 정리</a:t>
            </a:r>
            <a:r>
              <a:rPr lang="en-US" altLang="ko-KR" dirty="0"/>
              <a:t>,</a:t>
            </a:r>
            <a:r>
              <a:rPr lang="ko-KR" altLang="en-US" dirty="0"/>
              <a:t> 시각화</a:t>
            </a:r>
            <a:endParaRPr lang="en-US" altLang="ko-KR" dirty="0"/>
          </a:p>
          <a:p>
            <a:r>
              <a:rPr lang="en-US" altLang="ko-KR" dirty="0"/>
              <a:t>15~16</a:t>
            </a:r>
            <a:r>
              <a:rPr lang="ko-KR" altLang="en-US" dirty="0"/>
              <a:t>주차 </a:t>
            </a:r>
            <a:r>
              <a:rPr lang="en-US" altLang="ko-KR" dirty="0"/>
              <a:t>:</a:t>
            </a:r>
            <a:r>
              <a:rPr lang="ko-KR" altLang="en-US" dirty="0"/>
              <a:t> 논문 작성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87760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</a:t>
            </a:fld>
            <a:endParaRPr lang="ko-KR" altLang="en-US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7" name="제목 5">
            <a:extLst>
              <a:ext uri="{FF2B5EF4-FFF2-40B4-BE49-F238E27FC236}">
                <a16:creationId xmlns:a16="http://schemas.microsoft.com/office/drawing/2014/main" id="{CE22272F-E626-6785-3B8B-FA914BA5E32B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목차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05388173-F288-F063-55F1-867B01A3EA29}"/>
              </a:ext>
            </a:extLst>
          </p:cNvPr>
          <p:cNvSpPr txBox="1"/>
          <p:nvPr/>
        </p:nvSpPr>
        <p:spPr>
          <a:xfrm>
            <a:off x="604420" y="1261187"/>
            <a:ext cx="11404700" cy="38989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완료된 작업</a:t>
            </a:r>
            <a:endParaRPr lang="en-US" altLang="ko-KR" sz="2400" b="1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-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카메라 이미지 데이터 시각화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-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외부입력에 따른 할로겐 등 제어회로 제작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 startAt="2"/>
            </a:pPr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HSI</a:t>
            </a:r>
            <a:r>
              <a:rPr lang="ko-KR" altLang="en-US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관련 논문</a:t>
            </a:r>
            <a:endParaRPr lang="en-US" altLang="ko-KR" sz="2400" b="1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 startAt="2"/>
            </a:pPr>
            <a:r>
              <a:rPr lang="ko-KR" altLang="en-US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적용부분</a:t>
            </a:r>
            <a:endParaRPr lang="en-US" altLang="ko-KR" sz="2400" b="1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 startAt="2"/>
            </a:pPr>
            <a:r>
              <a:rPr lang="ko-KR" altLang="en-US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향후 계획</a:t>
            </a:r>
            <a:endParaRPr lang="en-US" altLang="ko-KR" sz="2400" b="1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 startAt="2"/>
            </a:pPr>
            <a:endParaRPr lang="en-US" altLang="ko-KR" sz="2400" b="1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615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1.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카메라 이미지 데이터 시각화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87F989-FF2C-C598-AE80-391384BC4C4A}"/>
              </a:ext>
            </a:extLst>
          </p:cNvPr>
          <p:cNvSpPr txBox="1"/>
          <p:nvPr/>
        </p:nvSpPr>
        <p:spPr>
          <a:xfrm>
            <a:off x="490607" y="1780046"/>
            <a:ext cx="1039579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dirty="0"/>
              <a:t>AVAL DATA</a:t>
            </a:r>
            <a:r>
              <a:rPr kumimoji="1" lang="ko-KR" altLang="en-US" dirty="0"/>
              <a:t>에서 제공하는 예시 코드 수정</a:t>
            </a:r>
            <a:br>
              <a:rPr kumimoji="1" lang="en-US" altLang="ko-KR" dirty="0"/>
            </a:b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mutex </a:t>
            </a:r>
            <a:r>
              <a:rPr kumimoji="1" lang="ko-KR" altLang="en-US" dirty="0"/>
              <a:t>상태 추가 및 공유 메모리 생성</a:t>
            </a:r>
            <a:br>
              <a:rPr kumimoji="1" lang="en-US" altLang="ko-KR" dirty="0"/>
            </a:b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Release </a:t>
            </a:r>
            <a:r>
              <a:rPr kumimoji="1" lang="ko-KR" altLang="en-US" dirty="0"/>
              <a:t>모드로 컴파일 및 빌드하여 응용프로그램 생성</a:t>
            </a:r>
            <a:br>
              <a:rPr kumimoji="1" lang="en-US" altLang="ko-KR" dirty="0"/>
            </a:b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파이썬 환경에서 응용프로그램을 실행하고 종료하는 코드 작성</a:t>
            </a:r>
            <a:br>
              <a:rPr kumimoji="1" lang="en-US" altLang="ko-KR" dirty="0"/>
            </a:br>
            <a:r>
              <a:rPr kumimoji="1" lang="en-US" altLang="ko-KR" dirty="0"/>
              <a:t>-</a:t>
            </a:r>
            <a:r>
              <a:rPr kumimoji="1" lang="ko-KR" altLang="en-US" dirty="0"/>
              <a:t> 원하는 때에 이미지 공유 메모리에 저장되는 데이터를 </a:t>
            </a:r>
            <a:r>
              <a:rPr kumimoji="1" lang="en-US" altLang="ko-KR" dirty="0"/>
              <a:t>workspace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load</a:t>
            </a:r>
            <a:r>
              <a:rPr kumimoji="1" lang="ko-KR" altLang="en-US" dirty="0"/>
              <a:t>한다</a:t>
            </a:r>
            <a:br>
              <a:rPr kumimoji="1" lang="en-US" altLang="ko-KR" dirty="0"/>
            </a:b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numpy</a:t>
            </a:r>
            <a:r>
              <a:rPr kumimoji="1" lang="ko-KR" altLang="en-US" dirty="0"/>
              <a:t>와 </a:t>
            </a:r>
            <a:r>
              <a:rPr kumimoji="1" lang="en-US" altLang="ko-KR" dirty="0" err="1"/>
              <a:t>opencv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활용하여 얻어온 데이터를 </a:t>
            </a:r>
            <a:r>
              <a:rPr kumimoji="1" lang="en-US" altLang="ko-KR" dirty="0"/>
              <a:t>specification sheet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언급된 해상도에 맞추어 시각화</a:t>
            </a:r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7056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1.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카메라 이미지 데이터 시각화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87F989-FF2C-C598-AE80-391384BC4C4A}"/>
              </a:ext>
            </a:extLst>
          </p:cNvPr>
          <p:cNvSpPr txBox="1"/>
          <p:nvPr/>
        </p:nvSpPr>
        <p:spPr>
          <a:xfrm>
            <a:off x="917990" y="1422238"/>
            <a:ext cx="2651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실제 환경에 따른 이미지</a:t>
            </a:r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3" name="그림 2" descr="흑백, 카메라 렌즈, 실내이(가) 표시된 사진&#10;&#10;자동 생성된 설명">
            <a:extLst>
              <a:ext uri="{FF2B5EF4-FFF2-40B4-BE49-F238E27FC236}">
                <a16:creationId xmlns:a16="http://schemas.microsoft.com/office/drawing/2014/main" id="{04A72E82-8088-8DF5-C8AA-4E3E95CAC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40" y="2068569"/>
            <a:ext cx="4637476" cy="3906781"/>
          </a:xfrm>
          <a:prstGeom prst="rect">
            <a:avLst/>
          </a:prstGeom>
        </p:spPr>
      </p:pic>
      <p:pic>
        <p:nvPicPr>
          <p:cNvPr id="6" name="그림 5" descr="케이블, 기계, 공학, 전기 배선이(가) 표시된 사진&#10;&#10;자동 생성된 설명">
            <a:extLst>
              <a:ext uri="{FF2B5EF4-FFF2-40B4-BE49-F238E27FC236}">
                <a16:creationId xmlns:a16="http://schemas.microsoft.com/office/drawing/2014/main" id="{AB1EC566-92B5-470E-0958-A0C6121949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56119" y="2026954"/>
            <a:ext cx="4837723" cy="362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43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1.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외부입력에 따른 할로겐 제어회로 제작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1ECCA3-9497-DC04-506A-9E4F7053FF5D}"/>
              </a:ext>
            </a:extLst>
          </p:cNvPr>
          <p:cNvSpPr txBox="1"/>
          <p:nvPr/>
        </p:nvSpPr>
        <p:spPr>
          <a:xfrm>
            <a:off x="550378" y="4064190"/>
            <a:ext cx="1378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Arduino Uno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0CF9AA-0AC9-7582-37BF-C8303253394E}"/>
              </a:ext>
            </a:extLst>
          </p:cNvPr>
          <p:cNvSpPr txBox="1"/>
          <p:nvPr/>
        </p:nvSpPr>
        <p:spPr>
          <a:xfrm>
            <a:off x="4858490" y="4878846"/>
            <a:ext cx="2082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1CH Relay Module</a:t>
            </a:r>
          </a:p>
          <a:p>
            <a:pPr algn="ctr"/>
            <a:r>
              <a:rPr kumimoji="1" lang="en-US" altLang="ko-KR" dirty="0"/>
              <a:t>(Turn on voltage 5V)</a:t>
            </a:r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946195-F56A-9225-0C19-C3FDE7B3199E}"/>
              </a:ext>
            </a:extLst>
          </p:cNvPr>
          <p:cNvSpPr txBox="1"/>
          <p:nvPr/>
        </p:nvSpPr>
        <p:spPr>
          <a:xfrm>
            <a:off x="8313542" y="2235278"/>
            <a:ext cx="1046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regulator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41AA51-6C02-22D4-54A3-DF4215045E40}"/>
              </a:ext>
            </a:extLst>
          </p:cNvPr>
          <p:cNvSpPr txBox="1"/>
          <p:nvPr/>
        </p:nvSpPr>
        <p:spPr>
          <a:xfrm>
            <a:off x="10616825" y="4064190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220V supply</a:t>
            </a:r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9474F04-490D-1A6F-74C0-66DB78D5B9CE}"/>
              </a:ext>
            </a:extLst>
          </p:cNvPr>
          <p:cNvSpPr/>
          <p:nvPr/>
        </p:nvSpPr>
        <p:spPr>
          <a:xfrm>
            <a:off x="4370119" y="3703029"/>
            <a:ext cx="3059045" cy="10916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61DA48-645A-F15F-638D-8A54EBF0EA20}"/>
              </a:ext>
            </a:extLst>
          </p:cNvPr>
          <p:cNvSpPr txBox="1"/>
          <p:nvPr/>
        </p:nvSpPr>
        <p:spPr>
          <a:xfrm>
            <a:off x="4430926" y="3787191"/>
            <a:ext cx="6222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GND</a:t>
            </a:r>
          </a:p>
          <a:p>
            <a:r>
              <a:rPr kumimoji="1" lang="en-US" altLang="ko-KR" dirty="0"/>
              <a:t>IN</a:t>
            </a:r>
          </a:p>
          <a:p>
            <a:r>
              <a:rPr kumimoji="1" lang="en-US" altLang="ko-KR" dirty="0"/>
              <a:t>VCC</a:t>
            </a:r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42B454-F448-CEF3-6B43-FA8916676FF1}"/>
              </a:ext>
            </a:extLst>
          </p:cNvPr>
          <p:cNvSpPr txBox="1"/>
          <p:nvPr/>
        </p:nvSpPr>
        <p:spPr>
          <a:xfrm>
            <a:off x="6676720" y="3787191"/>
            <a:ext cx="655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NC</a:t>
            </a:r>
          </a:p>
          <a:p>
            <a:r>
              <a:rPr kumimoji="1" lang="en-US" altLang="ko-KR" dirty="0"/>
              <a:t>COM</a:t>
            </a:r>
          </a:p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6B48B7-E3C1-18DA-D604-08A9DE89C706}"/>
              </a:ext>
            </a:extLst>
          </p:cNvPr>
          <p:cNvSpPr txBox="1"/>
          <p:nvPr/>
        </p:nvSpPr>
        <p:spPr>
          <a:xfrm>
            <a:off x="9945155" y="3790180"/>
            <a:ext cx="6222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</a:t>
            </a:r>
          </a:p>
          <a:p>
            <a:r>
              <a:rPr kumimoji="1" lang="en-US" altLang="ko-KR" dirty="0"/>
              <a:t>N</a:t>
            </a:r>
          </a:p>
          <a:p>
            <a:r>
              <a:rPr kumimoji="1" lang="en-US" altLang="ko-KR" dirty="0"/>
              <a:t>GND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1A88C3-7A76-46E6-33BD-407C03C76E40}"/>
              </a:ext>
            </a:extLst>
          </p:cNvPr>
          <p:cNvSpPr txBox="1"/>
          <p:nvPr/>
        </p:nvSpPr>
        <p:spPr>
          <a:xfrm>
            <a:off x="7602129" y="2604610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	N	GND</a:t>
            </a:r>
            <a:endParaRPr kumimoji="1"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295FBA-A89E-5187-8E72-2110F77892B7}"/>
              </a:ext>
            </a:extLst>
          </p:cNvPr>
          <p:cNvSpPr txBox="1"/>
          <p:nvPr/>
        </p:nvSpPr>
        <p:spPr>
          <a:xfrm>
            <a:off x="4794543" y="1341364"/>
            <a:ext cx="1481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Halogen lamp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35E60E-5870-339A-0351-A74371DFF925}"/>
              </a:ext>
            </a:extLst>
          </p:cNvPr>
          <p:cNvSpPr txBox="1"/>
          <p:nvPr/>
        </p:nvSpPr>
        <p:spPr>
          <a:xfrm>
            <a:off x="7845521" y="1875523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+12V	-12V</a:t>
            </a:r>
            <a:endParaRPr kumimoji="1"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A1E5498-7D2E-49CD-CB84-0BC48A09D85F}"/>
              </a:ext>
            </a:extLst>
          </p:cNvPr>
          <p:cNvSpPr/>
          <p:nvPr/>
        </p:nvSpPr>
        <p:spPr>
          <a:xfrm>
            <a:off x="7197253" y="1874116"/>
            <a:ext cx="3059045" cy="10916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62B6DB-7FA4-E628-E1FE-52CD79E1AD4B}"/>
              </a:ext>
            </a:extLst>
          </p:cNvPr>
          <p:cNvSpPr/>
          <p:nvPr/>
        </p:nvSpPr>
        <p:spPr>
          <a:xfrm>
            <a:off x="9945155" y="3703029"/>
            <a:ext cx="2151808" cy="10916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7BD535-EC6F-072C-091F-8F8BCA591959}"/>
              </a:ext>
            </a:extLst>
          </p:cNvPr>
          <p:cNvSpPr/>
          <p:nvPr/>
        </p:nvSpPr>
        <p:spPr>
          <a:xfrm>
            <a:off x="550379" y="3703029"/>
            <a:ext cx="1378967" cy="10916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FF8987-CE15-7D62-D4EA-030123312933}"/>
              </a:ext>
            </a:extLst>
          </p:cNvPr>
          <p:cNvSpPr/>
          <p:nvPr/>
        </p:nvSpPr>
        <p:spPr>
          <a:xfrm>
            <a:off x="550378" y="5248176"/>
            <a:ext cx="1378967" cy="3693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CF4DC9-0884-83FF-DEF2-353AC24581AC}"/>
              </a:ext>
            </a:extLst>
          </p:cNvPr>
          <p:cNvSpPr txBox="1"/>
          <p:nvPr/>
        </p:nvSpPr>
        <p:spPr>
          <a:xfrm>
            <a:off x="550377" y="5248178"/>
            <a:ext cx="1378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IR sensors</a:t>
            </a:r>
            <a:endParaRPr kumimoji="1"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ED59327-A98E-CA8B-446F-8D8835EAB5C4}"/>
              </a:ext>
            </a:extLst>
          </p:cNvPr>
          <p:cNvSpPr/>
          <p:nvPr/>
        </p:nvSpPr>
        <p:spPr>
          <a:xfrm>
            <a:off x="556735" y="2793811"/>
            <a:ext cx="1378967" cy="3693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52742E-CB23-9ABF-D17E-35572462ECAC}"/>
              </a:ext>
            </a:extLst>
          </p:cNvPr>
          <p:cNvSpPr txBox="1"/>
          <p:nvPr/>
        </p:nvSpPr>
        <p:spPr>
          <a:xfrm>
            <a:off x="556735" y="2793810"/>
            <a:ext cx="1378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USB A 5V</a:t>
            </a:r>
            <a:endParaRPr kumimoji="1"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2160164-D035-35D2-2D0F-76B3240B0BB1}"/>
              </a:ext>
            </a:extLst>
          </p:cNvPr>
          <p:cNvSpPr/>
          <p:nvPr/>
        </p:nvSpPr>
        <p:spPr>
          <a:xfrm>
            <a:off x="4727507" y="1309341"/>
            <a:ext cx="1548212" cy="4013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cxnSp>
        <p:nvCxnSpPr>
          <p:cNvPr id="29" name="꺾인 연결선[E] 28">
            <a:extLst>
              <a:ext uri="{FF2B5EF4-FFF2-40B4-BE49-F238E27FC236}">
                <a16:creationId xmlns:a16="http://schemas.microsoft.com/office/drawing/2014/main" id="{893EBD15-3D51-B694-144B-4213E63D29EF}"/>
              </a:ext>
            </a:extLst>
          </p:cNvPr>
          <p:cNvCxnSpPr>
            <a:cxnSpLocks/>
            <a:endCxn id="27" idx="3"/>
          </p:cNvCxnSpPr>
          <p:nvPr/>
        </p:nvCxnSpPr>
        <p:spPr>
          <a:xfrm rot="10800000">
            <a:off x="6275720" y="1510019"/>
            <a:ext cx="1915781" cy="355926"/>
          </a:xfrm>
          <a:prstGeom prst="bentConnector3">
            <a:avLst>
              <a:gd name="adj1" fmla="val 502"/>
            </a:avLst>
          </a:prstGeom>
          <a:ln w="28575">
            <a:solidFill>
              <a:srgbClr val="FF0000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99E0EE7C-6310-675F-F4D2-64677C39A598}"/>
              </a:ext>
            </a:extLst>
          </p:cNvPr>
          <p:cNvCxnSpPr>
            <a:cxnSpLocks/>
          </p:cNvCxnSpPr>
          <p:nvPr/>
        </p:nvCxnSpPr>
        <p:spPr>
          <a:xfrm rot="10800000">
            <a:off x="6275719" y="1396851"/>
            <a:ext cx="2827184" cy="460924"/>
          </a:xfrm>
          <a:prstGeom prst="bentConnector3">
            <a:avLst>
              <a:gd name="adj1" fmla="val -332"/>
            </a:avLst>
          </a:prstGeom>
          <a:ln w="25400"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꺾인 연결선[E] 35">
            <a:extLst>
              <a:ext uri="{FF2B5EF4-FFF2-40B4-BE49-F238E27FC236}">
                <a16:creationId xmlns:a16="http://schemas.microsoft.com/office/drawing/2014/main" id="{5CB4DE5B-D6F3-8957-9A35-7474C9D2A714}"/>
              </a:ext>
            </a:extLst>
          </p:cNvPr>
          <p:cNvCxnSpPr>
            <a:cxnSpLocks/>
          </p:cNvCxnSpPr>
          <p:nvPr/>
        </p:nvCxnSpPr>
        <p:spPr>
          <a:xfrm rot="16200000" flipV="1">
            <a:off x="9058549" y="3649002"/>
            <a:ext cx="1563072" cy="210140"/>
          </a:xfrm>
          <a:prstGeom prst="bentConnector3">
            <a:avLst>
              <a:gd name="adj1" fmla="val 418"/>
            </a:avLst>
          </a:prstGeom>
          <a:ln w="25400">
            <a:solidFill>
              <a:schemeClr val="accent6"/>
            </a:solidFill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꺾인 연결선[E] 39">
            <a:extLst>
              <a:ext uri="{FF2B5EF4-FFF2-40B4-BE49-F238E27FC236}">
                <a16:creationId xmlns:a16="http://schemas.microsoft.com/office/drawing/2014/main" id="{624B5A9E-EBD4-A550-6121-024116CE6EC8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>
            <a:off x="8677511" y="2979003"/>
            <a:ext cx="1267645" cy="1272843"/>
          </a:xfrm>
          <a:prstGeom prst="bentConnector2">
            <a:avLst/>
          </a:prstGeom>
          <a:ln w="25400">
            <a:solidFill>
              <a:schemeClr val="accent5"/>
            </a:solidFill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64B20CAA-ABE3-F54A-151D-4BE02310DD21}"/>
              </a:ext>
            </a:extLst>
          </p:cNvPr>
          <p:cNvCxnSpPr>
            <a:cxnSpLocks/>
            <a:endCxn id="9" idx="3"/>
          </p:cNvCxnSpPr>
          <p:nvPr/>
        </p:nvCxnSpPr>
        <p:spPr>
          <a:xfrm rot="10800000" flipV="1">
            <a:off x="7429164" y="3970449"/>
            <a:ext cx="2515990" cy="278408"/>
          </a:xfrm>
          <a:prstGeom prst="bentConnector3">
            <a:avLst>
              <a:gd name="adj1" fmla="val 59529"/>
            </a:avLst>
          </a:prstGeom>
          <a:ln w="25400">
            <a:solidFill>
              <a:srgbClr val="AB7942"/>
            </a:solidFill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A27C27F3-71AE-C57A-F61D-C9CDD2C3A9D9}"/>
              </a:ext>
            </a:extLst>
          </p:cNvPr>
          <p:cNvCxnSpPr>
            <a:cxnSpLocks/>
          </p:cNvCxnSpPr>
          <p:nvPr/>
        </p:nvCxnSpPr>
        <p:spPr>
          <a:xfrm rot="5400000">
            <a:off x="6802521" y="3599181"/>
            <a:ext cx="1563070" cy="309781"/>
          </a:xfrm>
          <a:prstGeom prst="bentConnector3">
            <a:avLst>
              <a:gd name="adj1" fmla="val 99939"/>
            </a:avLst>
          </a:prstGeom>
          <a:ln w="25400">
            <a:solidFill>
              <a:srgbClr val="AB7942"/>
            </a:solidFill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연결선[R] 64">
            <a:extLst>
              <a:ext uri="{FF2B5EF4-FFF2-40B4-BE49-F238E27FC236}">
                <a16:creationId xmlns:a16="http://schemas.microsoft.com/office/drawing/2014/main" id="{EF3EB48A-E989-F59D-2C8E-F822CDF6E243}"/>
              </a:ext>
            </a:extLst>
          </p:cNvPr>
          <p:cNvCxnSpPr/>
          <p:nvPr/>
        </p:nvCxnSpPr>
        <p:spPr>
          <a:xfrm>
            <a:off x="870596" y="4794684"/>
            <a:ext cx="0" cy="453492"/>
          </a:xfrm>
          <a:prstGeom prst="line">
            <a:avLst/>
          </a:prstGeom>
          <a:ln w="28575">
            <a:solidFill>
              <a:srgbClr val="FF0000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[R] 65">
            <a:extLst>
              <a:ext uri="{FF2B5EF4-FFF2-40B4-BE49-F238E27FC236}">
                <a16:creationId xmlns:a16="http://schemas.microsoft.com/office/drawing/2014/main" id="{2F56E127-B251-704C-49F1-FF5F525850F5}"/>
              </a:ext>
            </a:extLst>
          </p:cNvPr>
          <p:cNvCxnSpPr/>
          <p:nvPr/>
        </p:nvCxnSpPr>
        <p:spPr>
          <a:xfrm>
            <a:off x="1482934" y="4794684"/>
            <a:ext cx="0" cy="453492"/>
          </a:xfrm>
          <a:prstGeom prst="line">
            <a:avLst/>
          </a:prstGeom>
          <a:ln w="28575">
            <a:solidFill>
              <a:schemeClr val="tx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B9126BFE-2E98-88CA-1A88-FE3CE0C095E2}"/>
              </a:ext>
            </a:extLst>
          </p:cNvPr>
          <p:cNvCxnSpPr/>
          <p:nvPr/>
        </p:nvCxnSpPr>
        <p:spPr>
          <a:xfrm>
            <a:off x="1191822" y="4794684"/>
            <a:ext cx="0" cy="453492"/>
          </a:xfrm>
          <a:prstGeom prst="line">
            <a:avLst/>
          </a:prstGeom>
          <a:ln w="28575">
            <a:solidFill>
              <a:srgbClr val="0070C0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FF723B97-E7FD-F444-6502-B480C4A876B4}"/>
              </a:ext>
            </a:extLst>
          </p:cNvPr>
          <p:cNvCxnSpPr>
            <a:cxnSpLocks/>
          </p:cNvCxnSpPr>
          <p:nvPr/>
        </p:nvCxnSpPr>
        <p:spPr>
          <a:xfrm>
            <a:off x="870596" y="3163142"/>
            <a:ext cx="0" cy="539887"/>
          </a:xfrm>
          <a:prstGeom prst="line">
            <a:avLst/>
          </a:prstGeom>
          <a:ln w="28575">
            <a:solidFill>
              <a:srgbClr val="FF0000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CB4ADC28-499A-45FF-B76E-1B6D80B4D4F1}"/>
              </a:ext>
            </a:extLst>
          </p:cNvPr>
          <p:cNvCxnSpPr>
            <a:cxnSpLocks/>
          </p:cNvCxnSpPr>
          <p:nvPr/>
        </p:nvCxnSpPr>
        <p:spPr>
          <a:xfrm>
            <a:off x="1482934" y="3163142"/>
            <a:ext cx="0" cy="539887"/>
          </a:xfrm>
          <a:prstGeom prst="line">
            <a:avLst/>
          </a:prstGeom>
          <a:ln w="28575">
            <a:solidFill>
              <a:schemeClr val="tx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F124FA31-8AAB-46EE-F301-76198BD4104A}"/>
              </a:ext>
            </a:extLst>
          </p:cNvPr>
          <p:cNvCxnSpPr/>
          <p:nvPr/>
        </p:nvCxnSpPr>
        <p:spPr>
          <a:xfrm flipH="1">
            <a:off x="1922141" y="3970449"/>
            <a:ext cx="2447978" cy="0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[R] 76">
            <a:extLst>
              <a:ext uri="{FF2B5EF4-FFF2-40B4-BE49-F238E27FC236}">
                <a16:creationId xmlns:a16="http://schemas.microsoft.com/office/drawing/2014/main" id="{FC17E8FD-B3D1-F7CF-3670-B4AB81FA6A5D}"/>
              </a:ext>
            </a:extLst>
          </p:cNvPr>
          <p:cNvCxnSpPr/>
          <p:nvPr/>
        </p:nvCxnSpPr>
        <p:spPr>
          <a:xfrm flipH="1">
            <a:off x="1922141" y="4254167"/>
            <a:ext cx="2447978" cy="0"/>
          </a:xfrm>
          <a:prstGeom prst="line">
            <a:avLst/>
          </a:prstGeom>
          <a:ln w="28575">
            <a:solidFill>
              <a:schemeClr val="accent5"/>
            </a:solidFill>
            <a:headEnd type="none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[R] 77">
            <a:extLst>
              <a:ext uri="{FF2B5EF4-FFF2-40B4-BE49-F238E27FC236}">
                <a16:creationId xmlns:a16="http://schemas.microsoft.com/office/drawing/2014/main" id="{3A4B7579-5936-170C-A1D4-6A6D01499726}"/>
              </a:ext>
            </a:extLst>
          </p:cNvPr>
          <p:cNvCxnSpPr/>
          <p:nvPr/>
        </p:nvCxnSpPr>
        <p:spPr>
          <a:xfrm flipH="1">
            <a:off x="1922141" y="4534437"/>
            <a:ext cx="2447978" cy="0"/>
          </a:xfrm>
          <a:prstGeom prst="line">
            <a:avLst/>
          </a:prstGeom>
          <a:ln w="28575">
            <a:solidFill>
              <a:srgbClr val="FF0000"/>
            </a:solidFill>
            <a:headEnd type="none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9D0433D-C655-875D-800E-8271D87429DA}"/>
              </a:ext>
            </a:extLst>
          </p:cNvPr>
          <p:cNvSpPr txBox="1"/>
          <p:nvPr/>
        </p:nvSpPr>
        <p:spPr>
          <a:xfrm>
            <a:off x="10256298" y="2191702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12V</a:t>
            </a:r>
            <a:r>
              <a:rPr kumimoji="1" lang="ko-KR" altLang="en-US" dirty="0"/>
              <a:t> </a:t>
            </a:r>
            <a:r>
              <a:rPr kumimoji="1" lang="en-US" altLang="ko-KR" dirty="0"/>
              <a:t>SMPS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92C40-D2C8-3DBE-B1D0-ACCD67BCC7E6}"/>
              </a:ext>
            </a:extLst>
          </p:cNvPr>
          <p:cNvSpPr txBox="1"/>
          <p:nvPr/>
        </p:nvSpPr>
        <p:spPr>
          <a:xfrm>
            <a:off x="1106159" y="114531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회로도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623A498-835E-861D-9A0A-0DE735C7A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370" y="4282173"/>
            <a:ext cx="455479" cy="45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47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1.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외부입력에 따른 할로겐 제어회로 제작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17" name="그림 16" descr="전자제품, 전자 공학, 전기 배선, 케이블이(가) 표시된 사진&#10;&#10;자동 생성된 설명">
            <a:extLst>
              <a:ext uri="{FF2B5EF4-FFF2-40B4-BE49-F238E27FC236}">
                <a16:creationId xmlns:a16="http://schemas.microsoft.com/office/drawing/2014/main" id="{C22ABCAC-C394-E9A8-D7C1-36C06C4DD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4178" y="2244723"/>
            <a:ext cx="3158067" cy="2368550"/>
          </a:xfrm>
          <a:prstGeom prst="rect">
            <a:avLst/>
          </a:prstGeom>
        </p:spPr>
      </p:pic>
      <p:pic>
        <p:nvPicPr>
          <p:cNvPr id="28" name="그림 27" descr="전자제품, 전기 배선, 케이블, 전자 공학이(가) 표시된 사진&#10;&#10;자동 생성된 설명">
            <a:extLst>
              <a:ext uri="{FF2B5EF4-FFF2-40B4-BE49-F238E27FC236}">
                <a16:creationId xmlns:a16="http://schemas.microsoft.com/office/drawing/2014/main" id="{20828F86-9D80-6AE4-4C8B-04862DA59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648" y="2143124"/>
            <a:ext cx="3429000" cy="2571750"/>
          </a:xfrm>
          <a:prstGeom prst="rect">
            <a:avLst/>
          </a:prstGeom>
        </p:spPr>
      </p:pic>
      <p:pic>
        <p:nvPicPr>
          <p:cNvPr id="34" name="그림 33" descr="전자제품, 케이블, 실내, 라우드스피커이(가) 표시된 사진&#10;&#10;자동 생성된 설명">
            <a:extLst>
              <a:ext uri="{FF2B5EF4-FFF2-40B4-BE49-F238E27FC236}">
                <a16:creationId xmlns:a16="http://schemas.microsoft.com/office/drawing/2014/main" id="{FB558E9C-CBE2-9654-22CB-172B00F446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21032" y="1825016"/>
            <a:ext cx="5008035" cy="375602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D7755ED-9E41-E25A-D341-CC3C308B94EE}"/>
              </a:ext>
            </a:extLst>
          </p:cNvPr>
          <p:cNvSpPr txBox="1"/>
          <p:nvPr/>
        </p:nvSpPr>
        <p:spPr>
          <a:xfrm>
            <a:off x="964294" y="1145311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실제 사진</a:t>
            </a:r>
          </a:p>
        </p:txBody>
      </p:sp>
    </p:spTree>
    <p:extLst>
      <p:ext uri="{BB962C8B-B14F-4D97-AF65-F5344CB8AC3E}">
        <p14:creationId xmlns:p14="http://schemas.microsoft.com/office/powerpoint/2010/main" val="4221877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</a:t>
            </a:r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 </a:t>
            </a:r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HSI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관련 논문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76EBBC-E819-FDE8-2FC3-66C62492CA85}"/>
              </a:ext>
            </a:extLst>
          </p:cNvPr>
          <p:cNvSpPr txBox="1"/>
          <p:nvPr/>
        </p:nvSpPr>
        <p:spPr>
          <a:xfrm>
            <a:off x="823053" y="1157838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작물 </a:t>
            </a:r>
            <a:r>
              <a:rPr kumimoji="1" lang="ko-KR" altLang="en-US" dirty="0" err="1"/>
              <a:t>고형분</a:t>
            </a:r>
            <a:r>
              <a:rPr kumimoji="1" lang="ko-KR" altLang="en-US" dirty="0"/>
              <a:t> 측정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AE5552-F529-89BA-8445-74A3AC141366}"/>
              </a:ext>
            </a:extLst>
          </p:cNvPr>
          <p:cNvSpPr txBox="1"/>
          <p:nvPr/>
        </p:nvSpPr>
        <p:spPr>
          <a:xfrm>
            <a:off x="1014809" y="5723478"/>
            <a:ext cx="10345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/>
              <a:t>참고논문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" altLang="ko-KR" b="0" i="0" dirty="0">
                <a:effectLst/>
                <a:latin typeface="var(--font-fk-grotesk)"/>
              </a:rPr>
              <a:t>Deep learning-based hyperspectral image reconstruction for quality assessment of </a:t>
            </a:r>
            <a:r>
              <a:rPr lang="en" altLang="ko-KR" b="0" i="0" dirty="0" err="1">
                <a:effectLst/>
                <a:latin typeface="var(--font-fk-grotesk)"/>
              </a:rPr>
              <a:t>agro</a:t>
            </a:r>
            <a:r>
              <a:rPr lang="en" altLang="ko-KR" b="0" i="0" dirty="0">
                <a:effectLst/>
                <a:latin typeface="var(--font-fk-grotesk)"/>
              </a:rPr>
              <a:t>-product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AF7A43-D375-6B0B-A50B-59D94D9F1253}"/>
                  </a:ext>
                </a:extLst>
              </p:cNvPr>
              <p:cNvSpPr txBox="1"/>
              <p:nvPr/>
            </p:nvSpPr>
            <p:spPr>
              <a:xfrm>
                <a:off x="823053" y="1661298"/>
                <a:ext cx="10345918" cy="25853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/>
                  <a:t>HSCNN-D(Hyperspectral CNN - Dense)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아키텍쳐를</a:t>
                </a:r>
                <a:r>
                  <a:rPr lang="ko-KR" altLang="en-US" dirty="0"/>
                  <a:t> 사용하여 </a:t>
                </a:r>
                <a:r>
                  <a:rPr lang="en-US" altLang="ko-KR" dirty="0"/>
                  <a:t>RGB</a:t>
                </a:r>
                <a:r>
                  <a:rPr lang="ko-KR" altLang="en-US" dirty="0"/>
                  <a:t> 이미지를 </a:t>
                </a:r>
                <a:r>
                  <a:rPr lang="en-US" altLang="ko-KR" dirty="0"/>
                  <a:t>420~1000nm</a:t>
                </a:r>
                <a:r>
                  <a:rPr lang="ko-KR" altLang="en-US" dirty="0"/>
                  <a:t> 파장 범위의 </a:t>
                </a:r>
                <a:r>
                  <a:rPr lang="en-US" altLang="ko-KR" dirty="0"/>
                  <a:t>512</a:t>
                </a:r>
                <a:r>
                  <a:rPr lang="ko-KR" altLang="en-US" dirty="0"/>
                  <a:t>개 채널을 가진 </a:t>
                </a:r>
                <a:r>
                  <a:rPr lang="ko-KR" altLang="en-US" dirty="0" err="1"/>
                  <a:t>초분광</a:t>
                </a:r>
                <a:r>
                  <a:rPr lang="ko-KR" altLang="en-US" dirty="0"/>
                  <a:t> 이미지로 변환하여 고구마의 </a:t>
                </a:r>
                <a:r>
                  <a:rPr lang="ko-KR" altLang="en-US" dirty="0" err="1"/>
                  <a:t>고형분</a:t>
                </a:r>
                <a:r>
                  <a:rPr lang="ko-KR" altLang="en-US" dirty="0"/>
                  <a:t> 함량을 예측하였다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PLSR(</a:t>
                </a:r>
                <a:r>
                  <a:rPr lang="ko-KR" altLang="en-US" dirty="0" err="1"/>
                  <a:t>부분최소</a:t>
                </a:r>
                <a:r>
                  <a:rPr lang="ko-KR" altLang="en-US" dirty="0"/>
                  <a:t> 제곱 회귀</a:t>
                </a:r>
                <a:r>
                  <a:rPr lang="en-US" altLang="ko-KR" dirty="0"/>
                  <a:t>) </a:t>
                </a:r>
                <a:r>
                  <a:rPr lang="ko-KR" altLang="en-US" dirty="0"/>
                  <a:t>모델을 통해 재구성 스펙트럼과 실제 스펙트럼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카메라 입력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의 예측 성능을 비교하였고 </a:t>
                </a:r>
                <a:br>
                  <a:rPr lang="en-US" altLang="ko-KR" dirty="0"/>
                </a:br>
                <a:r>
                  <a:rPr lang="ko-KR" altLang="en-US" dirty="0"/>
                  <a:t>재구성된 스펙트럼이 실제 측정치와 높은 정확도</a:t>
                </a:r>
                <a:r>
                  <a:rPr lang="en-US" altLang="ko-KR" dirty="0"/>
                  <a:t>(98.6%)</a:t>
                </a:r>
                <a:r>
                  <a:rPr lang="ko-KR" altLang="en-US" dirty="0"/>
                  <a:t>로 일치함을 확인했다</a:t>
                </a:r>
                <a:r>
                  <a:rPr lang="en-US" altLang="ko-KR" dirty="0"/>
                  <a:t>.(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=0.89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단순 </a:t>
                </a:r>
                <a:r>
                  <a:rPr lang="en-US" altLang="ko-KR" dirty="0"/>
                  <a:t>HSI</a:t>
                </a:r>
                <a:r>
                  <a:rPr lang="ko-KR" altLang="en-US" dirty="0"/>
                  <a:t> 이미지 처리 대비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이미지 처리시간을 </a:t>
                </a:r>
                <a:r>
                  <a:rPr lang="en-US" altLang="ko-KR" dirty="0"/>
                  <a:t>72%</a:t>
                </a:r>
                <a:r>
                  <a:rPr lang="ko-KR" altLang="en-US" dirty="0"/>
                  <a:t> 단축하였다</a:t>
                </a:r>
                <a:r>
                  <a:rPr lang="en-US" altLang="ko-KR" dirty="0"/>
                  <a:t>’</a:t>
                </a:r>
                <a:r>
                  <a:rPr lang="ko-KR" altLang="en-US" dirty="0" err="1"/>
                  <a:t>라고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기술되어있다</a:t>
                </a:r>
                <a:r>
                  <a:rPr lang="en-US" altLang="ko-KR" dirty="0"/>
                  <a:t>.</a:t>
                </a:r>
                <a:br>
                  <a:rPr lang="en-US" altLang="ko-KR" dirty="0"/>
                </a:br>
                <a:endParaRPr lang="ko-KR" alt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AF7A43-D375-6B0B-A50B-59D94D9F1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53" y="1661298"/>
                <a:ext cx="10345918" cy="2585323"/>
              </a:xfrm>
              <a:prstGeom prst="rect">
                <a:avLst/>
              </a:prstGeom>
              <a:blipFill>
                <a:blip r:embed="rId2"/>
                <a:stretch>
                  <a:fillRect l="-490" t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89743FAE-2161-8D33-6A42-94167888B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604" y="4003421"/>
            <a:ext cx="5942017" cy="172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107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</a:t>
            </a:r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 </a:t>
            </a:r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HSI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관련 논문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76EBBC-E819-FDE8-2FC3-66C62492CA85}"/>
              </a:ext>
            </a:extLst>
          </p:cNvPr>
          <p:cNvSpPr txBox="1"/>
          <p:nvPr/>
        </p:nvSpPr>
        <p:spPr>
          <a:xfrm>
            <a:off x="823053" y="1157838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작물 </a:t>
            </a:r>
            <a:r>
              <a:rPr kumimoji="1" lang="ko-KR" altLang="en-US" dirty="0" err="1"/>
              <a:t>고형분</a:t>
            </a:r>
            <a:r>
              <a:rPr kumimoji="1" lang="ko-KR" altLang="en-US" dirty="0"/>
              <a:t> 측정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AE5552-F529-89BA-8445-74A3AC141366}"/>
              </a:ext>
            </a:extLst>
          </p:cNvPr>
          <p:cNvSpPr txBox="1"/>
          <p:nvPr/>
        </p:nvSpPr>
        <p:spPr>
          <a:xfrm>
            <a:off x="1014809" y="5723478"/>
            <a:ext cx="10345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/>
              <a:t>참고논문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" altLang="ko-KR" b="0" i="0" dirty="0">
                <a:effectLst/>
                <a:latin typeface="var(--font-fk-grotesk)"/>
              </a:rPr>
              <a:t>Deep learning-based hyperspectral image reconstruction for quality assessment of </a:t>
            </a:r>
            <a:r>
              <a:rPr lang="en" altLang="ko-KR" b="0" i="0" dirty="0" err="1">
                <a:effectLst/>
                <a:latin typeface="var(--font-fk-grotesk)"/>
              </a:rPr>
              <a:t>agro</a:t>
            </a:r>
            <a:r>
              <a:rPr lang="en" altLang="ko-KR" b="0" i="0" dirty="0">
                <a:effectLst/>
                <a:latin typeface="var(--font-fk-grotesk)"/>
              </a:rPr>
              <a:t>-product</a:t>
            </a:r>
          </a:p>
        </p:txBody>
      </p:sp>
      <p:pic>
        <p:nvPicPr>
          <p:cNvPr id="2" name="그림 1" descr="도표, 평면도, 라인, 디자인이(가) 표시된 사진&#10;&#10;자동 생성된 설명">
            <a:extLst>
              <a:ext uri="{FF2B5EF4-FFF2-40B4-BE49-F238E27FC236}">
                <a16:creationId xmlns:a16="http://schemas.microsoft.com/office/drawing/2014/main" id="{B35043FE-BA47-A643-A6B6-252F39612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322" y="2658464"/>
            <a:ext cx="3936525" cy="2046046"/>
          </a:xfrm>
          <a:prstGeom prst="rect">
            <a:avLst/>
          </a:prstGeom>
        </p:spPr>
      </p:pic>
      <p:pic>
        <p:nvPicPr>
          <p:cNvPr id="7" name="그림 6" descr="도표, 텍스트, 라인, 그래프이(가) 표시된 사진&#10;&#10;자동 생성된 설명">
            <a:extLst>
              <a:ext uri="{FF2B5EF4-FFF2-40B4-BE49-F238E27FC236}">
                <a16:creationId xmlns:a16="http://schemas.microsoft.com/office/drawing/2014/main" id="{350B424F-5365-3D6C-E128-B6A573D55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623" y="1878363"/>
            <a:ext cx="4210618" cy="301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48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</a:t>
            </a:r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 </a:t>
            </a:r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HSI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관련 논문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76EBBC-E819-FDE8-2FC3-66C62492CA85}"/>
              </a:ext>
            </a:extLst>
          </p:cNvPr>
          <p:cNvSpPr txBox="1"/>
          <p:nvPr/>
        </p:nvSpPr>
        <p:spPr>
          <a:xfrm>
            <a:off x="823053" y="1157838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과일 숙성</a:t>
            </a:r>
            <a:r>
              <a:rPr kumimoji="1" lang="en-US" altLang="ko-KR" dirty="0"/>
              <a:t>(</a:t>
            </a:r>
            <a:r>
              <a:rPr kumimoji="1" lang="ko-KR" altLang="en-US" dirty="0"/>
              <a:t>신선도</a:t>
            </a:r>
            <a:r>
              <a:rPr kumimoji="1" lang="en-US" altLang="ko-KR" dirty="0"/>
              <a:t>)</a:t>
            </a:r>
            <a:r>
              <a:rPr kumimoji="1" lang="ko-KR" altLang="en-US" dirty="0"/>
              <a:t> 측정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AE5552-F529-89BA-8445-74A3AC141366}"/>
              </a:ext>
            </a:extLst>
          </p:cNvPr>
          <p:cNvSpPr txBox="1"/>
          <p:nvPr/>
        </p:nvSpPr>
        <p:spPr>
          <a:xfrm>
            <a:off x="1014809" y="5723478"/>
            <a:ext cx="108537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/>
              <a:t>참고논문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" altLang="ko-KR" dirty="0"/>
              <a:t>Convolutional Neural Network Ensemble Learning for Hyperspectral Imaging-based Blackberry Fruit Ripeness Detection in Uncontrolled Farm Environment</a:t>
            </a:r>
            <a:endParaRPr lang="en" altLang="ko-KR" b="0" i="0" dirty="0">
              <a:effectLst/>
              <a:latin typeface="var(--font-fk-grotesk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E34BCA-5912-07AC-7196-1CC6BA4349C7}"/>
              </a:ext>
            </a:extLst>
          </p:cNvPr>
          <p:cNvSpPr txBox="1"/>
          <p:nvPr/>
        </p:nvSpPr>
        <p:spPr>
          <a:xfrm>
            <a:off x="823053" y="1807101"/>
            <a:ext cx="103459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700~770nm</a:t>
            </a:r>
            <a:r>
              <a:rPr lang="ko-KR" altLang="en-US" dirty="0"/>
              <a:t> 파장대역의 데이터에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사전 학습된 </a:t>
            </a:r>
            <a:r>
              <a:rPr lang="en-US" altLang="ko-KR" dirty="0"/>
              <a:t>VGG16 </a:t>
            </a:r>
            <a:r>
              <a:rPr lang="ko-KR" altLang="en-US" dirty="0"/>
              <a:t>모델을 기반으로 한 다중 입력 </a:t>
            </a:r>
            <a:r>
              <a:rPr lang="en-US" altLang="ko-KR" dirty="0"/>
              <a:t>CNN</a:t>
            </a:r>
            <a:r>
              <a:rPr lang="ko-KR" altLang="en-US" dirty="0"/>
              <a:t>을 구축하고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dirty="0"/>
              <a:t>여러 모델을 </a:t>
            </a:r>
            <a:r>
              <a:rPr lang="en-US" altLang="ko-KR" dirty="0"/>
              <a:t>SGE(Stack Generalization Ensemble)</a:t>
            </a:r>
            <a:r>
              <a:rPr lang="ko-KR" altLang="en-US" dirty="0"/>
              <a:t>하여 최종 예측 모델을 구성하였다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실험실 조건에서 </a:t>
            </a:r>
            <a:r>
              <a:rPr lang="en-US" altLang="ko-KR" dirty="0"/>
              <a:t>95.1%</a:t>
            </a:r>
            <a:r>
              <a:rPr lang="ko-KR" altLang="en-US" dirty="0"/>
              <a:t>의 정확도</a:t>
            </a:r>
            <a:r>
              <a:rPr lang="en-US" altLang="ko-KR" dirty="0"/>
              <a:t>,</a:t>
            </a:r>
            <a:r>
              <a:rPr lang="ko-KR" altLang="en-US" dirty="0"/>
              <a:t> 농장 환경에서 </a:t>
            </a:r>
            <a:r>
              <a:rPr lang="en-US" altLang="ko-KR" dirty="0"/>
              <a:t>90.2%</a:t>
            </a:r>
            <a:r>
              <a:rPr lang="ko-KR" altLang="en-US" dirty="0"/>
              <a:t>의 정확도를 보였다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B0A2503-B44E-B9A5-AC14-99C83F0B7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912" y="3208878"/>
            <a:ext cx="43942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622800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  <a:latin typeface="현대하모니 M" panose="02020603020101020101" pitchFamily="18" charset="-127"/>
            <a:ea typeface="현대하모니 M" panose="02020603020101020101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rgbClr val="FF0000"/>
          </a:solidFill>
          <a:tailEnd type="triangle" w="med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538BB8941200D4E902B4D828790891B" ma:contentTypeVersion="12" ma:contentTypeDescription="새 문서를 만듭니다." ma:contentTypeScope="" ma:versionID="fa71613df8adc5f8996c2ed20275be40">
  <xsd:schema xmlns:xsd="http://www.w3.org/2001/XMLSchema" xmlns:xs="http://www.w3.org/2001/XMLSchema" xmlns:p="http://schemas.microsoft.com/office/2006/metadata/properties" xmlns:ns2="c39ceb0c-52fd-4554-8d57-78f246d84e7d" xmlns:ns3="d04c35c8-cd0f-480f-8faf-ffdc07f61882" targetNamespace="http://schemas.microsoft.com/office/2006/metadata/properties" ma:root="true" ma:fieldsID="f446d0bea7f12681862951b0079964e0" ns2:_="" ns3:_="">
    <xsd:import namespace="c39ceb0c-52fd-4554-8d57-78f246d84e7d"/>
    <xsd:import namespace="d04c35c8-cd0f-480f-8faf-ffdc07f6188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9ceb0c-52fd-4554-8d57-78f246d84e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이미지 태그" ma:readOnly="false" ma:fieldId="{5cf76f15-5ced-4ddc-b409-7134ff3c332f}" ma:taxonomyMulti="true" ma:sspId="ac8a2166-609b-46cc-bb79-1f8badf8bf2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4c35c8-cd0f-480f-8faf-ffdc07f6188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92c46cad-c814-4e3a-bb0c-bf80d9070fb2}" ma:internalName="TaxCatchAll" ma:showField="CatchAllData" ma:web="d04c35c8-cd0f-480f-8faf-ffdc07f6188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0F1D1F9-FA85-41E0-98C6-1A24A33EDF0D}">
  <ds:schemaRefs>
    <ds:schemaRef ds:uri="c39ceb0c-52fd-4554-8d57-78f246d84e7d"/>
    <ds:schemaRef ds:uri="d04c35c8-cd0f-480f-8faf-ffdc07f6188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6B7687-7397-4BD8-BD80-83A193C30A2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4405</TotalTime>
  <Words>884</Words>
  <Application>Microsoft Macintosh PowerPoint</Application>
  <PresentationFormat>와이드스크린</PresentationFormat>
  <Paragraphs>128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맑은 고딕</vt:lpstr>
      <vt:lpstr>서울남산체 B</vt:lpstr>
      <vt:lpstr>서울남산체 EB</vt:lpstr>
      <vt:lpstr>현대하모니 M</vt:lpstr>
      <vt:lpstr>var(--font-fk-grotesk)</vt:lpstr>
      <vt:lpstr>Calibri</vt:lpstr>
      <vt:lpstr>Cambria Math</vt:lpstr>
      <vt:lpstr>Wingdings 2</vt:lpstr>
      <vt:lpstr>HDOfficeLightV0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이찬근</dc:creator>
  <cp:lastModifiedBy>찬근 이</cp:lastModifiedBy>
  <cp:revision>53</cp:revision>
  <dcterms:created xsi:type="dcterms:W3CDTF">2023-03-31T12:05:11Z</dcterms:created>
  <dcterms:modified xsi:type="dcterms:W3CDTF">2025-03-26T01:38:49Z</dcterms:modified>
</cp:coreProperties>
</file>